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82" r:id="rId5"/>
    <p:sldId id="347" r:id="rId6"/>
    <p:sldId id="268" r:id="rId7"/>
    <p:sldId id="261" r:id="rId8"/>
    <p:sldId id="283" r:id="rId9"/>
    <p:sldId id="348" r:id="rId10"/>
    <p:sldId id="349" r:id="rId11"/>
    <p:sldId id="271" r:id="rId12"/>
    <p:sldId id="277" r:id="rId13"/>
    <p:sldId id="278" r:id="rId14"/>
    <p:sldId id="280" r:id="rId15"/>
    <p:sldId id="279" r:id="rId16"/>
    <p:sldId id="275" r:id="rId17"/>
    <p:sldId id="269" r:id="rId18"/>
    <p:sldId id="260" r:id="rId19"/>
    <p:sldId id="257" r:id="rId20"/>
    <p:sldId id="281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03"/>
    <a:srgbClr val="02273F"/>
    <a:srgbClr val="099BFC"/>
    <a:srgbClr val="677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/>
    <p:restoredTop sz="94363"/>
  </p:normalViewPr>
  <p:slideViewPr>
    <p:cSldViewPr snapToGrid="0" snapToObjects="1">
      <p:cViewPr varScale="1">
        <p:scale>
          <a:sx n="111" d="100"/>
          <a:sy n="111" d="100"/>
        </p:scale>
        <p:origin x="4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350ED-CAFD-6348-A3F4-2A7FAA54145D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05A4-5EAB-0B4B-A98F-D6CE10E1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8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DEB2A-2E82-D747-BA25-EEEC94FB48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3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E05A4-5EAB-0B4B-A98F-D6CE10E12C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3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u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BCE2-58DB-354F-AD32-26D33CAE4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1122363"/>
            <a:ext cx="70866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ode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0121D-177B-3548-944B-F9F5A34F0F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54415" y="5228431"/>
            <a:ext cx="4946710" cy="1014412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Suisse Works Medium Italic" panose="02020504060000000000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subtitle or date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408A92-AE0F-6148-9284-FA032F7F69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4087" y="5303580"/>
            <a:ext cx="1970087" cy="749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CE8A44-BB00-4047-AC52-560A84492892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3643" y="5419771"/>
            <a:ext cx="410772" cy="1"/>
          </a:xfrm>
          <a:prstGeom prst="line">
            <a:avLst/>
          </a:prstGeom>
          <a:ln w="12700">
            <a:solidFill>
              <a:srgbClr val="099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5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9866-301A-D14E-87AC-53CC2A182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1" y="365125"/>
            <a:ext cx="79951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731CF-38C8-B74E-A29F-565CB6D74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0830" y="1934382"/>
            <a:ext cx="3746745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rgbClr val="099BFC"/>
                </a:solidFill>
                <a:latin typeface="Mode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FBC25-7AED-0945-B3A7-9A3EAE14C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0830" y="3006725"/>
            <a:ext cx="3746745" cy="31829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7F78B0-5EB3-4449-BA7D-8D8709D829F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99273" y="1934382"/>
            <a:ext cx="3746745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rgbClr val="099BFC"/>
                </a:solidFill>
                <a:latin typeface="Mode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AA57FA1-C143-544A-B8A7-B691353F322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99273" y="3006725"/>
            <a:ext cx="3746745" cy="31829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64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A04A-1027-AC47-A163-E9D59535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66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128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4204-3AAF-224F-B06C-17223E24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95" y="457200"/>
            <a:ext cx="34465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8A64B-4580-D542-BBAD-620AE4813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528" y="1181686"/>
            <a:ext cx="5010859" cy="46793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AA678-8879-294D-B105-67916E11B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4388" y="2489982"/>
            <a:ext cx="3094892" cy="3379005"/>
          </a:xfrm>
        </p:spPr>
        <p:txBody>
          <a:bodyPr/>
          <a:lstStyle>
            <a:lvl1pPr marL="0" indent="0">
              <a:buNone/>
              <a:defRPr sz="1600" b="0" i="1">
                <a:solidFill>
                  <a:srgbClr val="02273F"/>
                </a:solidFill>
                <a:latin typeface="Suisse Works Medium Italic" panose="02020504060000000000" pitchFamily="18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B5574-7BC1-CC4D-8A66-1581732BDBAE}"/>
              </a:ext>
            </a:extLst>
          </p:cNvPr>
          <p:cNvCxnSpPr>
            <a:cxnSpLocks/>
          </p:cNvCxnSpPr>
          <p:nvPr userDrawn="1"/>
        </p:nvCxnSpPr>
        <p:spPr>
          <a:xfrm flipH="1">
            <a:off x="2222695" y="2630660"/>
            <a:ext cx="317930" cy="0"/>
          </a:xfrm>
          <a:prstGeom prst="line">
            <a:avLst/>
          </a:prstGeom>
          <a:ln w="12700">
            <a:solidFill>
              <a:srgbClr val="EFD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5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960B3-D520-4D49-AD57-8E2A5C8E7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14052" y="987425"/>
            <a:ext cx="494133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7CF854-2123-794F-A2A7-2B6EAFF0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95" y="457200"/>
            <a:ext cx="34465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A13067-806B-7D43-807C-DCAFED7D1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4388" y="2489982"/>
            <a:ext cx="3094892" cy="3379005"/>
          </a:xfrm>
        </p:spPr>
        <p:txBody>
          <a:bodyPr/>
          <a:lstStyle>
            <a:lvl1pPr marL="0" indent="0">
              <a:buNone/>
              <a:defRPr sz="1600" b="0" i="1">
                <a:solidFill>
                  <a:srgbClr val="02273F"/>
                </a:solidFill>
                <a:latin typeface="Suisse Works Medium Italic" panose="02020504060000000000" pitchFamily="18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19FA8-5A19-D34B-839B-5AC7090E17A9}"/>
              </a:ext>
            </a:extLst>
          </p:cNvPr>
          <p:cNvCxnSpPr>
            <a:cxnSpLocks/>
          </p:cNvCxnSpPr>
          <p:nvPr userDrawn="1"/>
        </p:nvCxnSpPr>
        <p:spPr>
          <a:xfrm flipH="1">
            <a:off x="2222695" y="2630660"/>
            <a:ext cx="317930" cy="0"/>
          </a:xfrm>
          <a:prstGeom prst="line">
            <a:avLst/>
          </a:prstGeom>
          <a:ln w="12700">
            <a:solidFill>
              <a:srgbClr val="EFD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42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8DE0-8EA3-B441-8714-9ADBADBA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4775B-DB81-1C44-B3A0-927F6022C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581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61194B-DC3A-9548-AA81-539DADE3D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8BFD9-B443-9643-832A-F773CEDF4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09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4BCE2-58DB-354F-AD32-26D33CAE4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1122363"/>
            <a:ext cx="70866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ode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0121D-177B-3548-944B-F9F5A34F0F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54415" y="5228431"/>
            <a:ext cx="4946710" cy="1014412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Suisse Works Medium Italic" panose="02020504060000000000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subtitle or date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CE8A44-BB00-4047-AC52-560A84492892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3643" y="5419771"/>
            <a:ext cx="410772" cy="1"/>
          </a:xfrm>
          <a:prstGeom prst="line">
            <a:avLst/>
          </a:prstGeom>
          <a:ln w="12700">
            <a:solidFill>
              <a:srgbClr val="EFD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5875D93C-90F8-3A4A-B4B9-F9087809A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4086" y="5303580"/>
            <a:ext cx="1970088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105F-02BE-204A-9BA3-D37D11B5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DBC9-0D67-4C45-9D9B-E0DB18FFF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07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105F-02BE-204A-9BA3-D37D11B5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DBC9-0D67-4C45-9D9B-E0DB18FFF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F29EC9C-CC43-9840-9809-EFC11E3722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8976" y="6298188"/>
            <a:ext cx="304038" cy="412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5FA49-0C07-AB42-BB38-33CD7DDF543E}"/>
              </a:ext>
            </a:extLst>
          </p:cNvPr>
          <p:cNvSpPr txBox="1"/>
          <p:nvPr userDrawn="1"/>
        </p:nvSpPr>
        <p:spPr>
          <a:xfrm>
            <a:off x="2462543" y="6376416"/>
            <a:ext cx="2889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>
                <a:solidFill>
                  <a:schemeClr val="bg1"/>
                </a:solidFill>
                <a:latin typeface="Suisse Works Medium Italic" panose="02020504060000000000" pitchFamily="18" charset="77"/>
              </a:rPr>
              <a:t>Powering the Future of Fundraising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A3B4B-E7DE-C640-871D-4CF84E241204}"/>
              </a:ext>
            </a:extLst>
          </p:cNvPr>
          <p:cNvCxnSpPr>
            <a:stCxn id="5" idx="1"/>
          </p:cNvCxnSpPr>
          <p:nvPr userDrawn="1"/>
        </p:nvCxnSpPr>
        <p:spPr>
          <a:xfrm flipH="1" flipV="1">
            <a:off x="2279903" y="6491335"/>
            <a:ext cx="182640" cy="497"/>
          </a:xfrm>
          <a:prstGeom prst="line">
            <a:avLst/>
          </a:prstGeom>
          <a:ln>
            <a:solidFill>
              <a:srgbClr val="099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F23CE4-327E-FF4D-A67B-36006495FC88}"/>
              </a:ext>
            </a:extLst>
          </p:cNvPr>
          <p:cNvSpPr txBox="1"/>
          <p:nvPr userDrawn="1"/>
        </p:nvSpPr>
        <p:spPr>
          <a:xfrm>
            <a:off x="6839714" y="6376416"/>
            <a:ext cx="1747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 err="1">
                <a:solidFill>
                  <a:schemeClr val="bg1"/>
                </a:solidFill>
                <a:latin typeface="Moderat Medium" pitchFamily="2" charset="77"/>
              </a:rPr>
              <a:t>makephilanthropywork.com</a:t>
            </a:r>
            <a:endParaRPr lang="en-US" sz="900" b="0" i="0" dirty="0">
              <a:solidFill>
                <a:schemeClr val="bg1"/>
              </a:solidFill>
              <a:latin typeface="Mode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504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Az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C4CD-BA29-E34A-A20E-582E5BAB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661181"/>
            <a:ext cx="5264150" cy="2508592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60170-522D-B04A-BA5D-6FD0B4D82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9606" y="917796"/>
            <a:ext cx="3947844" cy="1500187"/>
          </a:xfrm>
        </p:spPr>
        <p:txBody>
          <a:bodyPr/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Suisse Works Medium Italic" panose="02020504060000000000" pitchFamily="18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D55D46-FF23-5047-AF41-F2DA572A312A}"/>
              </a:ext>
            </a:extLst>
          </p:cNvPr>
          <p:cNvCxnSpPr>
            <a:cxnSpLocks/>
          </p:cNvCxnSpPr>
          <p:nvPr userDrawn="1"/>
        </p:nvCxnSpPr>
        <p:spPr>
          <a:xfrm flipH="1">
            <a:off x="6960698" y="1100989"/>
            <a:ext cx="410772" cy="1"/>
          </a:xfrm>
          <a:prstGeom prst="line">
            <a:avLst/>
          </a:prstGeom>
          <a:ln w="12700">
            <a:solidFill>
              <a:srgbClr val="EFD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18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Su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C4CD-BA29-E34A-A20E-582E5BAB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661181"/>
            <a:ext cx="5264150" cy="2508592"/>
          </a:xfrm>
        </p:spPr>
        <p:txBody>
          <a:bodyPr anchor="t">
            <a:normAutofit/>
          </a:bodyPr>
          <a:lstStyle>
            <a:lvl1pPr>
              <a:defRPr sz="4800">
                <a:solidFill>
                  <a:srgbClr val="0227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60170-522D-B04A-BA5D-6FD0B4D82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9606" y="917796"/>
            <a:ext cx="3947844" cy="1500187"/>
          </a:xfrm>
        </p:spPr>
        <p:txBody>
          <a:bodyPr/>
          <a:lstStyle>
            <a:lvl1pPr marL="0" indent="0">
              <a:buNone/>
              <a:defRPr sz="2400" b="0" i="1">
                <a:solidFill>
                  <a:srgbClr val="02273F"/>
                </a:solidFill>
                <a:latin typeface="Suisse Works Medium Italic" panose="02020504060000000000" pitchFamily="18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D55D46-FF23-5047-AF41-F2DA572A312A}"/>
              </a:ext>
            </a:extLst>
          </p:cNvPr>
          <p:cNvCxnSpPr>
            <a:cxnSpLocks/>
          </p:cNvCxnSpPr>
          <p:nvPr userDrawn="1"/>
        </p:nvCxnSpPr>
        <p:spPr>
          <a:xfrm flipH="1">
            <a:off x="6960698" y="1100989"/>
            <a:ext cx="410772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92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verlay Call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B3535-5077-6E4B-BC3B-AF12BAC68D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7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32C578-4E83-9D47-8E10-C01A90D71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2071" y="1301206"/>
            <a:ext cx="747858" cy="10152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F8C6B7-89CA-E04C-B938-76C11F9C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15" y="2717074"/>
            <a:ext cx="9954769" cy="340505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99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B3535-5077-6E4B-BC3B-AF12BAC68D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73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32C578-4E83-9D47-8E10-C01A90D71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8250" y="2006600"/>
            <a:ext cx="2095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FBB2-FB2F-5E44-BA97-E864F432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601B6-DCE1-5B4C-9DE2-86BD8CFE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9902" y="2250831"/>
            <a:ext cx="3994289" cy="3926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E508E9-2EC6-264F-BBE8-D4C6B899D9F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739361" y="2250831"/>
            <a:ext cx="3994289" cy="3926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54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8132E-2E59-CF47-8271-68B82AB3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903" y="365125"/>
            <a:ext cx="844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E2CE2-9174-054E-A7A3-26484B1C9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9903" y="2267711"/>
            <a:ext cx="8449057" cy="390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6DB924-6DC7-1B40-805A-22AB5F654A7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18976" y="6298188"/>
            <a:ext cx="304038" cy="412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10DFEE-5150-A645-9D03-E4AF30F7D8D2}"/>
              </a:ext>
            </a:extLst>
          </p:cNvPr>
          <p:cNvSpPr txBox="1"/>
          <p:nvPr userDrawn="1"/>
        </p:nvSpPr>
        <p:spPr>
          <a:xfrm>
            <a:off x="2462543" y="6376416"/>
            <a:ext cx="2889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>
                <a:solidFill>
                  <a:srgbClr val="02273F"/>
                </a:solidFill>
                <a:latin typeface="Suisse Works Medium Italic" panose="02020504060000000000" pitchFamily="18" charset="77"/>
              </a:rPr>
              <a:t>Powering the Future of Fundraising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D4BD1F-1C97-6A4F-8F2B-0813E9DDCF6E}"/>
              </a:ext>
            </a:extLst>
          </p:cNvPr>
          <p:cNvCxnSpPr>
            <a:stCxn id="9" idx="1"/>
          </p:cNvCxnSpPr>
          <p:nvPr userDrawn="1"/>
        </p:nvCxnSpPr>
        <p:spPr>
          <a:xfrm flipH="1" flipV="1">
            <a:off x="2279903" y="6491335"/>
            <a:ext cx="182640" cy="497"/>
          </a:xfrm>
          <a:prstGeom prst="line">
            <a:avLst/>
          </a:prstGeom>
          <a:ln>
            <a:solidFill>
              <a:srgbClr val="099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85C212-CA5E-CA42-B463-313524E1F282}"/>
              </a:ext>
            </a:extLst>
          </p:cNvPr>
          <p:cNvSpPr txBox="1"/>
          <p:nvPr userDrawn="1"/>
        </p:nvSpPr>
        <p:spPr>
          <a:xfrm>
            <a:off x="6839714" y="6376416"/>
            <a:ext cx="1747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 err="1">
                <a:solidFill>
                  <a:srgbClr val="02273F"/>
                </a:solidFill>
                <a:latin typeface="Moderat Medium" pitchFamily="2" charset="77"/>
              </a:rPr>
              <a:t>makephilanthropywork.com</a:t>
            </a:r>
            <a:endParaRPr lang="en-US" sz="900" b="0" i="0" dirty="0">
              <a:solidFill>
                <a:srgbClr val="02273F"/>
              </a:solidFill>
              <a:latin typeface="Mode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18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51" r:id="rId5"/>
    <p:sldLayoutId id="2147483661" r:id="rId6"/>
    <p:sldLayoutId id="2147483663" r:id="rId7"/>
    <p:sldLayoutId id="2147483664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2273F"/>
          </a:solidFill>
          <a:latin typeface="Mode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677D8C"/>
          </a:solidFill>
          <a:latin typeface="Suisse Works" panose="02020504060000000000" pitchFamily="18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677D8C"/>
          </a:solidFill>
          <a:latin typeface="Suisse Works" panose="02020504060000000000" pitchFamily="18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677D8C"/>
          </a:solidFill>
          <a:latin typeface="Suisse Works" panose="02020504060000000000" pitchFamily="18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77D8C"/>
          </a:solidFill>
          <a:latin typeface="Suisse Works" panose="02020504060000000000" pitchFamily="18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77D8C"/>
          </a:solidFill>
          <a:latin typeface="Suisse Works" panose="02020504060000000000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the-mission/the-greatest-sales-deck-ive-ever-seen-4f4ef3391ba0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mmattwasserman" TargetMode="External"/><Relationship Id="rId2" Type="http://schemas.openxmlformats.org/officeDocument/2006/relationships/hyperlink" Target="http://www.linkedin.com/in/matthew-wasserma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edin.com/in/kaye-taavialma" TargetMode="External"/><Relationship Id="rId3" Type="http://schemas.openxmlformats.org/officeDocument/2006/relationships/hyperlink" Target="https://makephilanthropywork.com/" TargetMode="External"/><Relationship Id="rId7" Type="http://schemas.openxmlformats.org/officeDocument/2006/relationships/hyperlink" Target="http://www.kayescoaching.com/" TargetMode="External"/><Relationship Id="rId2" Type="http://schemas.openxmlformats.org/officeDocument/2006/relationships/hyperlink" Target="mailto:matt@makephilanthropywork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kaye@makephilanthropywork.com" TargetMode="External"/><Relationship Id="rId5" Type="http://schemas.openxmlformats.org/officeDocument/2006/relationships/hyperlink" Target="https://twitter.com/immattwasserman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www.linkedin.com/in/matthew-wasserman" TargetMode="Externa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escoaching.com/" TargetMode="External"/><Relationship Id="rId2" Type="http://schemas.openxmlformats.org/officeDocument/2006/relationships/hyperlink" Target="https://linkedin.com/in/kaye-taavialm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CC8-E1AB-E04F-B989-D67313295B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 Campaigns &amp; Creating Your Fundraising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BB383-EA64-AA48-BFE0-BB4CDE39A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1469" y="4501567"/>
            <a:ext cx="4946710" cy="1849263"/>
          </a:xfrm>
        </p:spPr>
        <p:txBody>
          <a:bodyPr>
            <a:normAutofit/>
          </a:bodyPr>
          <a:lstStyle/>
          <a:p>
            <a:r>
              <a:rPr lang="en-US" sz="1800" dirty="0"/>
              <a:t>Matt Wasserman</a:t>
            </a:r>
          </a:p>
          <a:p>
            <a:r>
              <a:rPr lang="en-US" sz="1800" dirty="0" err="1"/>
              <a:t>matt@makephilanthropywork.com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Kaye Taavialma</a:t>
            </a:r>
          </a:p>
          <a:p>
            <a:r>
              <a:rPr lang="en-US" sz="1800" dirty="0" err="1"/>
              <a:t>kaye@makephilanthropywork.com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8285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A14C3865-CB3B-064B-9E05-6F7E1D8B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2041580"/>
            <a:ext cx="184731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EF2A27-7890-5541-B78C-7CA2962C7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379661"/>
              </p:ext>
            </p:extLst>
          </p:nvPr>
        </p:nvGraphicFramePr>
        <p:xfrm>
          <a:off x="643466" y="529709"/>
          <a:ext cx="10905067" cy="5399010"/>
        </p:xfrm>
        <a:graphic>
          <a:graphicData uri="http://schemas.openxmlformats.org/drawingml/2006/table">
            <a:tbl>
              <a:tblPr/>
              <a:tblGrid>
                <a:gridCol w="3558584">
                  <a:extLst>
                    <a:ext uri="{9D8B030D-6E8A-4147-A177-3AD203B41FA5}">
                      <a16:colId xmlns:a16="http://schemas.microsoft.com/office/drawing/2014/main" val="1939250441"/>
                    </a:ext>
                  </a:extLst>
                </a:gridCol>
                <a:gridCol w="7346483">
                  <a:extLst>
                    <a:ext uri="{9D8B030D-6E8A-4147-A177-3AD203B41FA5}">
                      <a16:colId xmlns:a16="http://schemas.microsoft.com/office/drawing/2014/main" val="1158552667"/>
                    </a:ext>
                  </a:extLst>
                </a:gridCol>
              </a:tblGrid>
              <a:tr h="601809">
                <a:tc>
                  <a:txBody>
                    <a:bodyPr/>
                    <a:lstStyle/>
                    <a:p>
                      <a:pPr lvl="1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Develop Case/Story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Make your case! Write three (no more than five) paragraphs that tell audiences why your cause matters and how giving will change things.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529213"/>
                  </a:ext>
                </a:extLst>
              </a:tr>
              <a:tr h="804046">
                <a:tc>
                  <a:txBody>
                    <a:bodyPr/>
                    <a:lstStyle/>
                    <a:p>
                      <a:pPr lvl="1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Engage Partners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0" lvl="1" indent="-285750"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are your biggest cheerleaders?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are your corporate connections/partners who can support?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Any benefactors/silent givers?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979000"/>
                  </a:ext>
                </a:extLst>
              </a:tr>
              <a:tr h="601809">
                <a:tc>
                  <a:txBody>
                    <a:bodyPr/>
                    <a:lstStyle/>
                    <a:p>
                      <a:pPr lvl="1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Identify Influencers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are people with a big reach on social media?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Anyone on your team have connections with community leaders or even celebrities?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042861"/>
                  </a:ext>
                </a:extLst>
              </a:tr>
              <a:tr h="251980">
                <a:tc>
                  <a:txBody>
                    <a:bodyPr/>
                    <a:lstStyle/>
                    <a:p>
                      <a:pPr lvl="1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Identify Stories &amp; Storytellers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u="none" strike="noStrike" dirty="0">
                          <a:effectLst/>
                          <a:latin typeface="Arial" panose="020B0604020202020204" pitchFamily="34" charset="0"/>
                        </a:rPr>
                        <a:t>Who is this project going to impact?</a:t>
                      </a: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551018"/>
                  </a:ext>
                </a:extLst>
              </a:tr>
              <a:tr h="2219705">
                <a:tc>
                  <a:txBody>
                    <a:bodyPr/>
                    <a:lstStyle/>
                    <a:p>
                      <a:pPr lvl="1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Finalize outreach channels to use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Social / Advertising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Newsletter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Email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Mail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Phone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Event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Volunteer outreach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Text to Give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 Fence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742950" lvl="1" indent="-28575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Website retarget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605" marR="76605" marT="76605" marB="766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84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16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Fundraising Story Creation:</a:t>
            </a:r>
            <a:br>
              <a:rPr lang="en-US" sz="3200" dirty="0"/>
            </a:br>
            <a:r>
              <a:rPr lang="en-US" sz="2400" i="1" dirty="0"/>
              <a:t>Donors align their investment to the impact it will create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39E31-F457-E94C-A78F-0A92DE7F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502" y="1944689"/>
            <a:ext cx="8449057" cy="308451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/>
              <a:t>What is the problem you are solving?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What will happen if nothing is done?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What would the future look like if the problem is solved?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How does your organization solve the problem?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Provide the evidence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…Join us in solving that problem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781EB-1D44-2245-A1DA-2260676602F3}"/>
              </a:ext>
            </a:extLst>
          </p:cNvPr>
          <p:cNvSpPr txBox="1"/>
          <p:nvPr/>
        </p:nvSpPr>
        <p:spPr>
          <a:xfrm>
            <a:off x="2279903" y="4913870"/>
            <a:ext cx="83031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99BFC"/>
                </a:solidFill>
              </a:rPr>
              <a:t>Based on </a:t>
            </a:r>
            <a:r>
              <a:rPr lang="en-US" sz="2400" b="1" i="1" dirty="0">
                <a:solidFill>
                  <a:srgbClr val="099BFC"/>
                </a:solidFill>
              </a:rPr>
              <a:t>The Greatest Sales Dec I’ve Ever Seen:</a:t>
            </a:r>
          </a:p>
          <a:p>
            <a:r>
              <a:rPr lang="en-US" u="sng" dirty="0">
                <a:hlinkClick r:id="rId2"/>
              </a:rPr>
              <a:t>https://medium.com/the-mission/the-greatest-sales-deck-ive-ever-seen-4f4ef3391ba0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9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1. What is the problem you’re solving?</a:t>
            </a:r>
            <a:endParaRPr lang="en-US" sz="3200" dirty="0"/>
          </a:p>
        </p:txBody>
      </p:sp>
      <p:pic>
        <p:nvPicPr>
          <p:cNvPr id="5" name="Development plan.jpg" descr="Development plan.jpg">
            <a:extLst>
              <a:ext uri="{FF2B5EF4-FFF2-40B4-BE49-F238E27FC236}">
                <a16:creationId xmlns:a16="http://schemas.microsoft.com/office/drawing/2014/main" id="{DCB2B6EE-EB2A-1340-8CBF-B6110F0EF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1969" y="2352846"/>
            <a:ext cx="4386499" cy="274156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ACBAE0-8140-704E-B01E-EB0C49BC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651" y="1674755"/>
            <a:ext cx="4055583" cy="390925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pPr>
            <a:r>
              <a:rPr lang="en-US" sz="2000" dirty="0"/>
              <a:t>Don’t talk about your school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pPr>
            <a:r>
              <a:rPr lang="en-US" sz="2000" dirty="0"/>
              <a:t>Talk about the problem, challenge, issue that your school solves 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pPr>
            <a:r>
              <a:rPr lang="en-US" sz="2000" dirty="0"/>
              <a:t>The pain in the community that you alleviate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pPr>
            <a:r>
              <a:rPr lang="en-US" sz="2000" dirty="0"/>
              <a:t>Use a story - real life example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pPr>
            <a:r>
              <a:rPr lang="en-US" sz="2000" dirty="0"/>
              <a:t>Use data/stats </a:t>
            </a:r>
          </a:p>
        </p:txBody>
      </p:sp>
    </p:spTree>
    <p:extLst>
      <p:ext uri="{BB962C8B-B14F-4D97-AF65-F5344CB8AC3E}">
        <p14:creationId xmlns:p14="http://schemas.microsoft.com/office/powerpoint/2010/main" val="147010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2. What will happen if nothing is done?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0CFE0-0546-0E4C-A2E2-07F31EFD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958" y="1483940"/>
            <a:ext cx="8449056" cy="4655603"/>
          </a:xfrm>
        </p:spPr>
        <p:txBody>
          <a:bodyPr>
            <a:noAutofit/>
          </a:bodyPr>
          <a:lstStyle/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What will happen directly to the students/community you serve if nothing is done (if you not there)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How they will be effected - what will life be like next month, next year, in five years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What is the consequence to society - economically, health (physical /mental), culturally 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Use a story - real life example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Use data/stats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Don’t talk about your school </a:t>
            </a:r>
          </a:p>
        </p:txBody>
      </p:sp>
    </p:spTree>
    <p:extLst>
      <p:ext uri="{BB962C8B-B14F-4D97-AF65-F5344CB8AC3E}">
        <p14:creationId xmlns:p14="http://schemas.microsoft.com/office/powerpoint/2010/main" val="237494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989" y="517525"/>
            <a:ext cx="3816097" cy="150721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3. What would the future look like?</a:t>
            </a:r>
            <a:endParaRPr lang="en-US" sz="3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A3C25E-F388-7C4F-97E4-BE2F5E4C5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989" y="2173697"/>
            <a:ext cx="3598383" cy="390925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Tease the future possibility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Don’t tell what your school does yet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It doesn’t have to be like this… It could be like…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Tell a story</a:t>
            </a:r>
          </a:p>
          <a:p>
            <a:pPr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Use data/stats</a:t>
            </a:r>
          </a:p>
        </p:txBody>
      </p:sp>
      <p:pic>
        <p:nvPicPr>
          <p:cNvPr id="8" name="transformational gift.jpg" descr="transformational gift.jpg">
            <a:extLst>
              <a:ext uri="{FF2B5EF4-FFF2-40B4-BE49-F238E27FC236}">
                <a16:creationId xmlns:a16="http://schemas.microsoft.com/office/drawing/2014/main" id="{853E1B5F-DA97-9E4D-81C9-5C5429C46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012" r="24657"/>
          <a:stretch/>
        </p:blipFill>
        <p:spPr>
          <a:xfrm>
            <a:off x="2335641" y="608526"/>
            <a:ext cx="5094514" cy="50807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609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4. How does your School solve the problem?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0CFE0-0546-0E4C-A2E2-07F31EFD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73" y="1723424"/>
            <a:ext cx="6798786" cy="3909251"/>
          </a:xfrm>
        </p:spPr>
        <p:txBody>
          <a:bodyPr>
            <a:normAutofit/>
          </a:bodyPr>
          <a:lstStyle/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What does your School do directly to solve the problem?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This is not necessarily your mission or vision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What are you doing on the frontlines of the issue to solve or make better?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Tell a story – a real life example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No stats or data yet</a:t>
            </a:r>
          </a:p>
        </p:txBody>
      </p:sp>
    </p:spTree>
    <p:extLst>
      <p:ext uri="{BB962C8B-B14F-4D97-AF65-F5344CB8AC3E}">
        <p14:creationId xmlns:p14="http://schemas.microsoft.com/office/powerpoint/2010/main" val="2987675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sitive societal impact.jpg" descr="positive societal impact.jpg">
            <a:extLst>
              <a:ext uri="{FF2B5EF4-FFF2-40B4-BE49-F238E27FC236}">
                <a16:creationId xmlns:a16="http://schemas.microsoft.com/office/drawing/2014/main" id="{36813F22-74B8-6C46-ABE7-FF1236E5B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6530" b="-1"/>
          <a:stretch/>
        </p:blipFill>
        <p:spPr>
          <a:xfrm>
            <a:off x="1850571" y="0"/>
            <a:ext cx="10341429" cy="317261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4208666-6EC2-7D4F-84AC-BAAF16E6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1" y="3172610"/>
            <a:ext cx="3075867" cy="1703161"/>
          </a:xfrm>
        </p:spPr>
        <p:txBody>
          <a:bodyPr>
            <a:normAutofit/>
          </a:bodyPr>
          <a:lstStyle/>
          <a:p>
            <a:r>
              <a:rPr lang="en-US" sz="3600" dirty="0"/>
              <a:t>5. Provide the evidence</a:t>
            </a:r>
            <a:endParaRPr lang="en-US" sz="320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152D8F7-CC92-9C4C-A194-BA1E76722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86" y="3429000"/>
            <a:ext cx="5943600" cy="2473037"/>
          </a:xfrm>
        </p:spPr>
        <p:txBody>
          <a:bodyPr>
            <a:normAutofit/>
          </a:bodyPr>
          <a:lstStyle/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Tell the success story of your school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Stay away from saying you’re the “only” or the “biggest”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/>
              <a:t>Provide data, stats, analysis</a:t>
            </a:r>
          </a:p>
        </p:txBody>
      </p:sp>
    </p:spTree>
    <p:extLst>
      <p:ext uri="{BB962C8B-B14F-4D97-AF65-F5344CB8AC3E}">
        <p14:creationId xmlns:p14="http://schemas.microsoft.com/office/powerpoint/2010/main" val="119940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189F-ABA2-4845-91A4-626D8B6C5E3F}"/>
              </a:ext>
            </a:extLst>
          </p:cNvPr>
          <p:cNvSpPr txBox="1">
            <a:spLocks/>
          </p:cNvSpPr>
          <p:nvPr/>
        </p:nvSpPr>
        <p:spPr>
          <a:xfrm>
            <a:off x="2279902" y="735239"/>
            <a:ext cx="9124697" cy="805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2273F"/>
                </a:solidFill>
                <a:latin typeface="Moderat" pitchFamily="2" charset="77"/>
                <a:ea typeface="+mj-ea"/>
                <a:cs typeface="+mj-cs"/>
              </a:defRPr>
            </a:lvl1pPr>
          </a:lstStyle>
          <a:p>
            <a:r>
              <a:rPr lang="en-US" sz="3200" dirty="0"/>
              <a:t>6. Join us!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6D40391-514D-BC49-A952-3CB59C2D6899}"/>
              </a:ext>
            </a:extLst>
          </p:cNvPr>
          <p:cNvSpPr txBox="1">
            <a:spLocks/>
          </p:cNvSpPr>
          <p:nvPr/>
        </p:nvSpPr>
        <p:spPr>
          <a:xfrm>
            <a:off x="2847194" y="1839686"/>
            <a:ext cx="5943600" cy="24730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2273F"/>
                </a:solidFill>
              </a:rPr>
              <a:t>The Close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2273F"/>
                </a:solidFill>
              </a:rPr>
              <a:t>How the donor can join you in solving the problem</a:t>
            </a:r>
          </a:p>
          <a:p>
            <a:pPr defTabSz="701675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  <a:defRPr sz="425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2273F"/>
                </a:solidFill>
              </a:rPr>
              <a:t>Invite your reader/viewer to participate in your movement</a:t>
            </a:r>
          </a:p>
        </p:txBody>
      </p:sp>
    </p:spTree>
    <p:extLst>
      <p:ext uri="{BB962C8B-B14F-4D97-AF65-F5344CB8AC3E}">
        <p14:creationId xmlns:p14="http://schemas.microsoft.com/office/powerpoint/2010/main" val="183078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A113AE-8EF2-CF49-89D9-859DCF0C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661181"/>
            <a:ext cx="4248108" cy="2508592"/>
          </a:xfrm>
        </p:spPr>
        <p:txBody>
          <a:bodyPr/>
          <a:lstStyle/>
          <a:p>
            <a:r>
              <a:rPr lang="en-US" dirty="0"/>
              <a:t>Bringing it all together.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4C0EF-C25F-3E4D-AE05-9A1049A0E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835" y="961339"/>
            <a:ext cx="4248108" cy="1259347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dirty="0"/>
              <a:t>Are you ready to build your micro campaign story?</a:t>
            </a:r>
          </a:p>
        </p:txBody>
      </p:sp>
    </p:spTree>
    <p:extLst>
      <p:ext uri="{BB962C8B-B14F-4D97-AF65-F5344CB8AC3E}">
        <p14:creationId xmlns:p14="http://schemas.microsoft.com/office/powerpoint/2010/main" val="212534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79F8-997C-CF4B-9FAE-24B9501DA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435429"/>
            <a:ext cx="7086600" cy="3074534"/>
          </a:xfrm>
        </p:spPr>
        <p:txBody>
          <a:bodyPr>
            <a:normAutofit/>
          </a:bodyPr>
          <a:lstStyle/>
          <a:p>
            <a:r>
              <a:rPr lang="en-US" dirty="0"/>
              <a:t>Get the download </a:t>
            </a:r>
            <a:br>
              <a:rPr lang="en-US" dirty="0"/>
            </a:br>
            <a:br>
              <a:rPr lang="en-US" sz="1100" dirty="0"/>
            </a:br>
            <a:r>
              <a:rPr lang="en-US" sz="2800" i="1" dirty="0">
                <a:latin typeface="Suisse Works" panose="02020504060000000000" pitchFamily="18" charset="77"/>
              </a:rPr>
              <a:t>Access this presentation and your free micro campaign building checklist at:</a:t>
            </a:r>
            <a:endParaRPr lang="en-US" i="1" dirty="0">
              <a:latin typeface="Suisse Works" panose="02020504060000000000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ED9C9-55B2-A34E-9649-701001BA8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3536452"/>
            <a:ext cx="8178478" cy="466588"/>
          </a:xfrm>
        </p:spPr>
        <p:txBody>
          <a:bodyPr/>
          <a:lstStyle/>
          <a:p>
            <a:r>
              <a:rPr lang="en-US" sz="2200" b="1" i="0" dirty="0" err="1">
                <a:solidFill>
                  <a:srgbClr val="EFD803"/>
                </a:solidFill>
                <a:latin typeface="Moderat Medium" pitchFamily="2" charset="77"/>
              </a:rPr>
              <a:t>info.makephilanthropywork.com</a:t>
            </a:r>
            <a:r>
              <a:rPr lang="en-US" sz="2200" b="1" i="0" dirty="0">
                <a:solidFill>
                  <a:srgbClr val="EFD803"/>
                </a:solidFill>
                <a:latin typeface="Moderat Medium" pitchFamily="2" charset="77"/>
              </a:rPr>
              <a:t>/</a:t>
            </a:r>
            <a:r>
              <a:rPr lang="en-US" sz="2200" b="1" i="0" dirty="0" err="1">
                <a:solidFill>
                  <a:srgbClr val="EFD803"/>
                </a:solidFill>
                <a:latin typeface="Moderat Medium" pitchFamily="2" charset="77"/>
              </a:rPr>
              <a:t>chartermicrocampaign</a:t>
            </a:r>
            <a:endParaRPr lang="en-US" sz="2200" b="1" i="0" dirty="0">
              <a:solidFill>
                <a:srgbClr val="EFD803"/>
              </a:solidFill>
              <a:latin typeface="Moderat Medium" pitchFamily="2" charset="77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631B1-B578-4543-BE94-F4D160238005}"/>
              </a:ext>
            </a:extLst>
          </p:cNvPr>
          <p:cNvSpPr txBox="1"/>
          <p:nvPr/>
        </p:nvSpPr>
        <p:spPr>
          <a:xfrm>
            <a:off x="3581400" y="4172025"/>
            <a:ext cx="766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*Make Philanthropy Work owns this content. If you’d like to discuss opportunities to share with your network, please contact matt@makephilanthropywork.com</a:t>
            </a:r>
          </a:p>
        </p:txBody>
      </p:sp>
    </p:spTree>
    <p:extLst>
      <p:ext uri="{BB962C8B-B14F-4D97-AF65-F5344CB8AC3E}">
        <p14:creationId xmlns:p14="http://schemas.microsoft.com/office/powerpoint/2010/main" val="368607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Matt Wasserman, Principal and Founder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39E31-F457-E94C-A78F-0A92DE7F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903" y="1843969"/>
            <a:ext cx="8449057" cy="3909251"/>
          </a:xfrm>
        </p:spPr>
        <p:txBody>
          <a:bodyPr>
            <a:normAutofit fontScale="92500"/>
          </a:bodyPr>
          <a:lstStyle/>
          <a:p>
            <a:r>
              <a:rPr lang="en-US" dirty="0"/>
              <a:t>Founder &amp; Principal of Make Philanthropy Work</a:t>
            </a:r>
          </a:p>
          <a:p>
            <a:r>
              <a:rPr lang="en-US" dirty="0"/>
              <a:t>Fundraising for over 25 years</a:t>
            </a:r>
          </a:p>
          <a:p>
            <a:r>
              <a:rPr lang="en-US" dirty="0"/>
              <a:t>Art Museum, CU Denver</a:t>
            </a:r>
          </a:p>
          <a:p>
            <a:r>
              <a:rPr lang="en-US" dirty="0"/>
              <a:t>Spending time with the family</a:t>
            </a:r>
          </a:p>
          <a:p>
            <a:r>
              <a:rPr lang="en-US" dirty="0"/>
              <a:t>Skiing, hiking, and camping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2000" dirty="0">
                <a:hlinkClick r:id="rId2"/>
              </a:rPr>
              <a:t>matthew-wasserman</a:t>
            </a:r>
            <a:endParaRPr lang="en-US" sz="2000" dirty="0"/>
          </a:p>
          <a:p>
            <a:pPr marL="0" indent="0">
              <a:buNone/>
            </a:pPr>
            <a:r>
              <a:rPr lang="en-US" sz="300" dirty="0"/>
              <a:t>		</a:t>
            </a:r>
          </a:p>
          <a:p>
            <a:pPr marL="0" indent="0">
              <a:buNone/>
            </a:pPr>
            <a:r>
              <a:rPr lang="en-US" sz="1800" dirty="0"/>
              <a:t>		</a:t>
            </a:r>
            <a:r>
              <a:rPr lang="en-US" sz="1800" dirty="0">
                <a:hlinkClick r:id="rId3"/>
              </a:rPr>
              <a:t>@immattwasserman</a:t>
            </a:r>
            <a:endParaRPr lang="en-US" sz="1800" dirty="0"/>
          </a:p>
        </p:txBody>
      </p:sp>
      <p:pic>
        <p:nvPicPr>
          <p:cNvPr id="5" name="MW HS2 2019 Elip.png" descr="MW HS2 2019 Elip.png">
            <a:extLst>
              <a:ext uri="{FF2B5EF4-FFF2-40B4-BE49-F238E27FC236}">
                <a16:creationId xmlns:a16="http://schemas.microsoft.com/office/drawing/2014/main" id="{D581B30E-D639-A443-9DDF-7C7FCC650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078" y="2536620"/>
            <a:ext cx="2430530" cy="2737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inkedIn.png" descr="LinkedIn.png">
            <a:extLst>
              <a:ext uri="{FF2B5EF4-FFF2-40B4-BE49-F238E27FC236}">
                <a16:creationId xmlns:a16="http://schemas.microsoft.com/office/drawing/2014/main" id="{0020999D-7F10-1F47-B0F5-611AE653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089" y="4682634"/>
            <a:ext cx="401484" cy="401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witter.png" descr="twitter.png">
            <a:extLst>
              <a:ext uri="{FF2B5EF4-FFF2-40B4-BE49-F238E27FC236}">
                <a16:creationId xmlns:a16="http://schemas.microsoft.com/office/drawing/2014/main" id="{8445DCD4-C1BF-5E4D-A727-E6740B947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633" y="5160758"/>
            <a:ext cx="480396" cy="480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148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D7334F-5D57-004C-8995-3DC45B7B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1" y="365125"/>
            <a:ext cx="7995188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9D195F-B587-6640-968E-4BF5014E255C}"/>
              </a:ext>
            </a:extLst>
          </p:cNvPr>
          <p:cNvSpPr txBox="1">
            <a:spLocks/>
          </p:cNvSpPr>
          <p:nvPr/>
        </p:nvSpPr>
        <p:spPr>
          <a:xfrm>
            <a:off x="2250829" y="2165626"/>
            <a:ext cx="3746745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Suisse Works" panose="02020504060000000000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Suisse Works" panose="02020504060000000000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Suisse Works" panose="02020504060000000000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uisse Works" panose="02020504060000000000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Suisse Works" panose="02020504060000000000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EFD803"/>
                </a:solidFill>
              </a:rPr>
              <a:t>Matt Wasserman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D4926C9-1E96-1148-80B3-39EC54D6DA86}"/>
              </a:ext>
            </a:extLst>
          </p:cNvPr>
          <p:cNvSpPr txBox="1">
            <a:spLocks/>
          </p:cNvSpPr>
          <p:nvPr/>
        </p:nvSpPr>
        <p:spPr>
          <a:xfrm>
            <a:off x="2250830" y="3006725"/>
            <a:ext cx="4248441" cy="31829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matt@makephilanthropywork.com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makephilanthropywork.com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         </a:t>
            </a:r>
            <a:r>
              <a:rPr lang="en-US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matthew-wasserman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" dirty="0">
                <a:solidFill>
                  <a:schemeClr val="bg1"/>
                </a:solidFill>
              </a:rPr>
              <a:t>          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         </a:t>
            </a:r>
            <a:r>
              <a:rPr lang="en-US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8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immattwasserman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16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4A7387A-9B7D-FA44-9608-A15E7E422210}"/>
              </a:ext>
            </a:extLst>
          </p:cNvPr>
          <p:cNvSpPr txBox="1">
            <a:spLocks/>
          </p:cNvSpPr>
          <p:nvPr/>
        </p:nvSpPr>
        <p:spPr>
          <a:xfrm>
            <a:off x="6499272" y="2165626"/>
            <a:ext cx="3746745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EFD803"/>
                </a:solidFill>
              </a:rPr>
              <a:t>Kaye </a:t>
            </a:r>
            <a:r>
              <a:rPr lang="en-US" dirty="0" err="1">
                <a:solidFill>
                  <a:srgbClr val="EFD803"/>
                </a:solidFill>
              </a:rPr>
              <a:t>Taavialma</a:t>
            </a:r>
            <a:endParaRPr lang="en-US" dirty="0">
              <a:solidFill>
                <a:srgbClr val="EFD803"/>
              </a:solidFill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C2918446-E52D-C643-B363-FC046418D773}"/>
              </a:ext>
            </a:extLst>
          </p:cNvPr>
          <p:cNvSpPr txBox="1">
            <a:spLocks/>
          </p:cNvSpPr>
          <p:nvPr/>
        </p:nvSpPr>
        <p:spPr>
          <a:xfrm>
            <a:off x="6499273" y="3006725"/>
            <a:ext cx="4473527" cy="31829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677D8C"/>
                </a:solidFill>
                <a:latin typeface="Suisse Works" panose="02020504060000000000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kaye@makephilanthropywork.com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kayescoaching.com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rgbClr val="0563C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        </a:t>
            </a:r>
            <a:r>
              <a:rPr lang="en-US" sz="1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kaye-taavialma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	     </a:t>
            </a:r>
          </a:p>
        </p:txBody>
      </p:sp>
      <p:pic>
        <p:nvPicPr>
          <p:cNvPr id="14" name="LinkedIn.png" descr="LinkedIn.png">
            <a:extLst>
              <a:ext uri="{FF2B5EF4-FFF2-40B4-BE49-F238E27FC236}">
                <a16:creationId xmlns:a16="http://schemas.microsoft.com/office/drawing/2014/main" id="{2B658CE2-A7CE-D845-A682-D2DB8AC22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400" y="4056707"/>
            <a:ext cx="401484" cy="401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inkedIn.png" descr="LinkedIn.png">
            <a:extLst>
              <a:ext uri="{FF2B5EF4-FFF2-40B4-BE49-F238E27FC236}">
                <a16:creationId xmlns:a16="http://schemas.microsoft.com/office/drawing/2014/main" id="{5873A0FF-C580-5D49-8A31-5358A1BB6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8185" y="4056707"/>
            <a:ext cx="401484" cy="401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twitter.png" descr="twitter.png">
            <a:extLst>
              <a:ext uri="{FF2B5EF4-FFF2-40B4-BE49-F238E27FC236}">
                <a16:creationId xmlns:a16="http://schemas.microsoft.com/office/drawing/2014/main" id="{B61500CC-185D-B749-B6E2-E83925D71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5944" y="4603334"/>
            <a:ext cx="480396" cy="480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0691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7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93B-E626-3942-84EA-09369DF1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Kaye </a:t>
            </a:r>
            <a:r>
              <a:rPr lang="en-US" sz="3200" dirty="0" err="1"/>
              <a:t>Taavialma</a:t>
            </a:r>
            <a:r>
              <a:rPr lang="en-US" sz="3200" dirty="0"/>
              <a:t>, Senior Consultant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39E31-F457-E94C-A78F-0A92DE7F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902" y="1690688"/>
            <a:ext cx="8449057" cy="39092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Former charter school leader</a:t>
            </a:r>
          </a:p>
          <a:p>
            <a:r>
              <a:rPr lang="en-US" dirty="0"/>
              <a:t>Secured BEST Grant for $15.5M</a:t>
            </a:r>
          </a:p>
          <a:p>
            <a:r>
              <a:rPr lang="en-US" dirty="0"/>
              <a:t>Raised &gt; $300K toward match</a:t>
            </a:r>
          </a:p>
          <a:p>
            <a:r>
              <a:rPr lang="en-US" dirty="0"/>
              <a:t>Education &amp; nonprofit consultant</a:t>
            </a:r>
          </a:p>
          <a:p>
            <a:r>
              <a:rPr lang="en-US" dirty="0"/>
              <a:t>Board and leader coaching</a:t>
            </a:r>
          </a:p>
          <a:p>
            <a:r>
              <a:rPr lang="en-US" dirty="0"/>
              <a:t>Bleacher-bound mom &amp; actor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2000" dirty="0">
                <a:hlinkClick r:id="rId2"/>
              </a:rPr>
              <a:t>kaye-taavialma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     </a:t>
            </a:r>
            <a:r>
              <a:rPr lang="en-US" sz="2000" u="sng" dirty="0">
                <a:hlinkClick r:id="rId3"/>
              </a:rPr>
              <a:t>www.kayescoaching.com</a:t>
            </a:r>
            <a:endParaRPr lang="en-US" sz="2000" dirty="0"/>
          </a:p>
        </p:txBody>
      </p:sp>
      <p:pic>
        <p:nvPicPr>
          <p:cNvPr id="5" name="image5.jpeg" descr="A person smiling for the camera  Description automatically generated">
            <a:extLst>
              <a:ext uri="{FF2B5EF4-FFF2-40B4-BE49-F238E27FC236}">
                <a16:creationId xmlns:a16="http://schemas.microsoft.com/office/drawing/2014/main" id="{3A9581DF-86FA-8A4F-8340-F73914C50D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94011" y="3235815"/>
            <a:ext cx="2334949" cy="2333791"/>
          </a:xfrm>
          <a:prstGeom prst="rect">
            <a:avLst/>
          </a:prstGeom>
        </p:spPr>
      </p:pic>
      <p:pic>
        <p:nvPicPr>
          <p:cNvPr id="6" name="LinkedIn.png" descr="LinkedIn.png">
            <a:extLst>
              <a:ext uri="{FF2B5EF4-FFF2-40B4-BE49-F238E27FC236}">
                <a16:creationId xmlns:a16="http://schemas.microsoft.com/office/drawing/2014/main" id="{D0102D46-995C-874E-B213-3484F987A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248" y="4665209"/>
            <a:ext cx="401484" cy="40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659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558CE6-3AC9-0D4D-9F43-EFFC345A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903" y="365125"/>
            <a:ext cx="8449057" cy="1325563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84DE8E-C766-9C4E-9B38-2BF3D9EDE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903" y="1690688"/>
            <a:ext cx="9150097" cy="44651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Provide a suite of services that transform, impact, and advance missions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Coach leadership and motivate staff to raise hundreds of millions of dollars from donors of every background and interest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Develop services specifically designed to guide charter schools in unlocking their full fundraising potential and create sustainable fundraising practices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Offer fundraising services and solutions for charter schools that are grounded in fundraising best practices and precisely geared to support school leaders and charter boards</a:t>
            </a:r>
          </a:p>
        </p:txBody>
      </p:sp>
    </p:spTree>
    <p:extLst>
      <p:ext uri="{BB962C8B-B14F-4D97-AF65-F5344CB8AC3E}">
        <p14:creationId xmlns:p14="http://schemas.microsoft.com/office/powerpoint/2010/main" val="188860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E8E01A-CD54-994C-95E7-06938880C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0052" y="2477124"/>
            <a:ext cx="1823539" cy="1505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2BB6C-055B-184E-BF31-76922C795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01" y="2017880"/>
            <a:ext cx="1956047" cy="1223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A85E2-5CB3-0544-967C-2518B401B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10" y="2629402"/>
            <a:ext cx="2244147" cy="1307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5D3019-9A33-144D-AD53-CD55900B8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479" y="4549005"/>
            <a:ext cx="1314035" cy="13140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683387-A642-0447-8CC3-FB3D22B60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349" y="994960"/>
            <a:ext cx="2670697" cy="1188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86F5EF-433D-FD41-B44D-90A2514164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286" y="3602360"/>
            <a:ext cx="2417878" cy="149102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41872CE-B87A-7449-A8CF-1BD734F41E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46" y="1374934"/>
            <a:ext cx="2035892" cy="2035892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B706BEBE-27AF-4749-9DA6-AE3129721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31" y="3866032"/>
            <a:ext cx="3235216" cy="1032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A353B-CF01-A849-99F3-DAE4061155B1}"/>
              </a:ext>
            </a:extLst>
          </p:cNvPr>
          <p:cNvSpPr txBox="1"/>
          <p:nvPr/>
        </p:nvSpPr>
        <p:spPr>
          <a:xfrm>
            <a:off x="3977577" y="301355"/>
            <a:ext cx="32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" pitchFamily="2" charset="0"/>
              </a:rPr>
              <a:t>Our Clients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04F263-C81F-B94C-8586-47147AE5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1270E0-3990-404C-9DBC-B609EDA520B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000BE71-1888-5943-A55A-BF28B77A8A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7300" y="1276197"/>
            <a:ext cx="2865657" cy="84651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60DE9DB-3146-FC4C-9D82-4F5C493670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1728" y="4299198"/>
            <a:ext cx="1563842" cy="15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B9C4-6987-B54A-8326-2B690976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donors say that knowing the IMPACT of their gift is more important than “recognition”</a:t>
            </a:r>
          </a:p>
        </p:txBody>
      </p:sp>
    </p:spTree>
    <p:extLst>
      <p:ext uri="{BB962C8B-B14F-4D97-AF65-F5344CB8AC3E}">
        <p14:creationId xmlns:p14="http://schemas.microsoft.com/office/powerpoint/2010/main" val="1426677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A113AE-8EF2-CF49-89D9-859DCF0C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4C0EF-C25F-3E4D-AE05-9A1049A0E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9606" y="917796"/>
            <a:ext cx="4290824" cy="25085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dirty="0"/>
              <a:t>Building a Micro Campaign 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dirty="0"/>
              <a:t>Importance of the impact idea/story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dirty="0"/>
              <a:t>Developing the story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dirty="0"/>
              <a:t>Work on your fundraising story</a:t>
            </a:r>
          </a:p>
        </p:txBody>
      </p:sp>
    </p:spTree>
    <p:extLst>
      <p:ext uri="{BB962C8B-B14F-4D97-AF65-F5344CB8AC3E}">
        <p14:creationId xmlns:p14="http://schemas.microsoft.com/office/powerpoint/2010/main" val="338033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C119-44BA-9243-AD7A-360A9536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Micro Campaign?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F3A2-29DD-7748-99E9-E9E7CC392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9903" y="1858946"/>
            <a:ext cx="3994289" cy="392613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What it is</a:t>
            </a:r>
          </a:p>
          <a:p>
            <a:r>
              <a:rPr lang="en-US" dirty="0"/>
              <a:t>A 30-90 day multi- channel campaign </a:t>
            </a:r>
          </a:p>
          <a:p>
            <a:r>
              <a:rPr lang="en-US" dirty="0"/>
              <a:t>Fund a specific need/opportunity</a:t>
            </a:r>
          </a:p>
          <a:p>
            <a:r>
              <a:rPr lang="en-US" dirty="0"/>
              <a:t>Digitally based</a:t>
            </a:r>
          </a:p>
          <a:p>
            <a:r>
              <a:rPr lang="en-US" dirty="0"/>
              <a:t>Inspire your base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CAB3D-D7DD-2B45-8275-C4EDF8A2D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734671" y="1858946"/>
            <a:ext cx="3994289" cy="39261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What it includes</a:t>
            </a:r>
          </a:p>
          <a:p>
            <a:r>
              <a:rPr lang="en-US" dirty="0"/>
              <a:t>Inspiring Story</a:t>
            </a:r>
          </a:p>
          <a:p>
            <a:r>
              <a:rPr lang="en-US" dirty="0"/>
              <a:t>Leverage your base</a:t>
            </a:r>
          </a:p>
          <a:p>
            <a:r>
              <a:rPr lang="en-US" dirty="0"/>
              <a:t>Matching gifts</a:t>
            </a:r>
          </a:p>
          <a:p>
            <a:r>
              <a:rPr lang="en-US" dirty="0"/>
              <a:t>Awards </a:t>
            </a:r>
          </a:p>
          <a:p>
            <a:r>
              <a:rPr lang="en-US" dirty="0"/>
              <a:t>Constant communication: email, mail, social media, automated voicemail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3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E3F260-DDC6-5F4D-9466-3D8AB5BE7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94434"/>
              </p:ext>
            </p:extLst>
          </p:nvPr>
        </p:nvGraphicFramePr>
        <p:xfrm>
          <a:off x="1771223" y="937410"/>
          <a:ext cx="8989909" cy="5160648"/>
        </p:xfrm>
        <a:graphic>
          <a:graphicData uri="http://schemas.openxmlformats.org/drawingml/2006/table">
            <a:tbl>
              <a:tblPr/>
              <a:tblGrid>
                <a:gridCol w="3414964">
                  <a:extLst>
                    <a:ext uri="{9D8B030D-6E8A-4147-A177-3AD203B41FA5}">
                      <a16:colId xmlns:a16="http://schemas.microsoft.com/office/drawing/2014/main" val="3167245606"/>
                    </a:ext>
                  </a:extLst>
                </a:gridCol>
                <a:gridCol w="5574945">
                  <a:extLst>
                    <a:ext uri="{9D8B030D-6E8A-4147-A177-3AD203B41FA5}">
                      <a16:colId xmlns:a16="http://schemas.microsoft.com/office/drawing/2014/main" val="870233614"/>
                    </a:ext>
                  </a:extLst>
                </a:gridCol>
              </a:tblGrid>
              <a:tr h="40608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Focus Area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you raising money for?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840117"/>
                  </a:ext>
                </a:extLst>
              </a:tr>
              <a:tr h="40608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 Goal Amount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much are you raising?</a:t>
                      </a:r>
                    </a:p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</a:p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Always can increase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52628"/>
                  </a:ext>
                </a:extLst>
              </a:tr>
              <a:tr h="12137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Platform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Funded</a:t>
                      </a: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4AGoodCause</a:t>
                      </a: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Qgiv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GiveLively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332464"/>
                  </a:ext>
                </a:extLst>
              </a:tr>
              <a:tr h="133027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 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of platform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advertising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Voice mail messaging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Mailing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1445"/>
                  </a:ext>
                </a:extLst>
              </a:tr>
              <a:tr h="6371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Formalize Team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is going to help with this work and what role will they play?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80900"/>
                  </a:ext>
                </a:extLst>
              </a:tr>
              <a:tr h="40608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 a Timeline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30 days out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97635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A52BCFFC-2B51-0E46-85D5-2834C1690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63" y="2309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A4221-0D2B-9A4E-ACF7-9BB95261AA46}"/>
              </a:ext>
            </a:extLst>
          </p:cNvPr>
          <p:cNvSpPr txBox="1"/>
          <p:nvPr/>
        </p:nvSpPr>
        <p:spPr>
          <a:xfrm>
            <a:off x="3319342" y="341689"/>
            <a:ext cx="5553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Micro Campaign Key To Success </a:t>
            </a:r>
          </a:p>
        </p:txBody>
      </p:sp>
    </p:spTree>
    <p:extLst>
      <p:ext uri="{BB962C8B-B14F-4D97-AF65-F5344CB8AC3E}">
        <p14:creationId xmlns:p14="http://schemas.microsoft.com/office/powerpoint/2010/main" val="2442846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930</Words>
  <Application>Microsoft Macintosh PowerPoint</Application>
  <PresentationFormat>Widescreen</PresentationFormat>
  <Paragraphs>161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Helvetica</vt:lpstr>
      <vt:lpstr>Moderat</vt:lpstr>
      <vt:lpstr>Moderat Medium</vt:lpstr>
      <vt:lpstr>Suisse Works</vt:lpstr>
      <vt:lpstr>Suisse Works Medium Italic</vt:lpstr>
      <vt:lpstr>Wingdings</vt:lpstr>
      <vt:lpstr>Office Theme</vt:lpstr>
      <vt:lpstr>Micro Campaigns &amp; Creating Your Fundraising Story</vt:lpstr>
      <vt:lpstr>Matt Wasserman, Principal and Founder</vt:lpstr>
      <vt:lpstr>Kaye Taavialma, Senior Consultant</vt:lpstr>
      <vt:lpstr>What We Do</vt:lpstr>
      <vt:lpstr>PowerPoint Presentation</vt:lpstr>
      <vt:lpstr>Most donors say that knowing the IMPACT of their gift is more important than “recognition”</vt:lpstr>
      <vt:lpstr>Agenda</vt:lpstr>
      <vt:lpstr>What is a Micro Campaign?</vt:lpstr>
      <vt:lpstr>PowerPoint Presentation</vt:lpstr>
      <vt:lpstr>PowerPoint Presentation</vt:lpstr>
      <vt:lpstr>Fundraising Story Creation: Donors align their investment to the impact it will create</vt:lpstr>
      <vt:lpstr>1. What is the problem you’re solving?</vt:lpstr>
      <vt:lpstr>2. What will happen if nothing is done?</vt:lpstr>
      <vt:lpstr>3. What would the future look like?</vt:lpstr>
      <vt:lpstr>4. How does your School solve the problem?</vt:lpstr>
      <vt:lpstr>5. Provide the evidence</vt:lpstr>
      <vt:lpstr>PowerPoint Presentation</vt:lpstr>
      <vt:lpstr>Bringing it all together.</vt:lpstr>
      <vt:lpstr>Get the download   Access this presentation and your free micro campaign building checklist at: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Campaign &amp; Creating Your Fundraising Story</dc:title>
  <dc:creator>Matt Wasserman</dc:creator>
  <cp:lastModifiedBy>Microsoft Office User</cp:lastModifiedBy>
  <cp:revision>15</cp:revision>
  <dcterms:created xsi:type="dcterms:W3CDTF">2020-09-29T02:21:43Z</dcterms:created>
  <dcterms:modified xsi:type="dcterms:W3CDTF">2020-10-05T15:51:36Z</dcterms:modified>
</cp:coreProperties>
</file>